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88" r:id="rId2"/>
    <p:sldId id="370" r:id="rId3"/>
    <p:sldId id="330" r:id="rId4"/>
    <p:sldId id="390" r:id="rId5"/>
    <p:sldId id="391" r:id="rId6"/>
    <p:sldId id="371" r:id="rId7"/>
    <p:sldId id="392" r:id="rId8"/>
    <p:sldId id="393" r:id="rId9"/>
    <p:sldId id="394" r:id="rId10"/>
    <p:sldId id="347" r:id="rId11"/>
    <p:sldId id="341" r:id="rId12"/>
    <p:sldId id="340" r:id="rId13"/>
    <p:sldId id="372" r:id="rId14"/>
    <p:sldId id="367" r:id="rId15"/>
    <p:sldId id="359" r:id="rId16"/>
    <p:sldId id="355" r:id="rId17"/>
    <p:sldId id="362" r:id="rId18"/>
    <p:sldId id="363" r:id="rId19"/>
    <p:sldId id="364" r:id="rId20"/>
    <p:sldId id="352" r:id="rId21"/>
    <p:sldId id="368" r:id="rId22"/>
    <p:sldId id="366" r:id="rId23"/>
    <p:sldId id="353" r:id="rId24"/>
    <p:sldId id="354" r:id="rId25"/>
    <p:sldId id="351" r:id="rId26"/>
    <p:sldId id="395" r:id="rId27"/>
    <p:sldId id="396" r:id="rId28"/>
    <p:sldId id="397" r:id="rId29"/>
    <p:sldId id="398" r:id="rId30"/>
    <p:sldId id="399" r:id="rId31"/>
    <p:sldId id="378" r:id="rId32"/>
    <p:sldId id="379" r:id="rId33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3FEFA7A-B512-4F9C-B302-09FB2E383E52}">
          <p14:sldIdLst>
            <p14:sldId id="388"/>
            <p14:sldId id="370"/>
          </p14:sldIdLst>
        </p14:section>
        <p14:section name="Recursion" id="{3318EBB2-E408-4210-BB08-27C7C019CB89}">
          <p14:sldIdLst>
            <p14:sldId id="330"/>
            <p14:sldId id="390"/>
            <p14:sldId id="391"/>
            <p14:sldId id="371"/>
            <p14:sldId id="392"/>
            <p14:sldId id="393"/>
            <p14:sldId id="394"/>
            <p14:sldId id="347"/>
          </p14:sldIdLst>
        </p14:section>
        <p14:section name="Practice activities for recursion" id="{4A166466-37C2-45EF-9D13-A7C76A107C0D}">
          <p14:sldIdLst>
            <p14:sldId id="341"/>
            <p14:sldId id="340"/>
            <p14:sldId id="372"/>
          </p14:sldIdLst>
        </p14:section>
        <p14:section name="About decorators and lru_cache" id="{2451E20C-7B0C-453A-96E4-6F8EBEF1ECE8}">
          <p14:sldIdLst>
            <p14:sldId id="367"/>
            <p14:sldId id="359"/>
            <p14:sldId id="355"/>
            <p14:sldId id="362"/>
            <p14:sldId id="363"/>
            <p14:sldId id="364"/>
            <p14:sldId id="352"/>
            <p14:sldId id="368"/>
            <p14:sldId id="366"/>
          </p14:sldIdLst>
        </p14:section>
        <p14:section name="What is a decorator anyway?" id="{55E09F74-F63C-4880-A785-248BBAB79AB4}">
          <p14:sldIdLst>
            <p14:sldId id="353"/>
            <p14:sldId id="354"/>
            <p14:sldId id="351"/>
          </p14:sldIdLst>
        </p14:section>
        <p14:section name="Quiz" id="{0512BB72-7631-46F6-A8BB-F05117CE163A}">
          <p14:sldIdLst>
            <p14:sldId id="395"/>
            <p14:sldId id="396"/>
            <p14:sldId id="397"/>
            <p14:sldId id="398"/>
            <p14:sldId id="399"/>
          </p14:sldIdLst>
        </p14:section>
        <p14:section name="A difficult challenge?" id="{D95F8E59-60D6-40B7-B698-16BFB85A8439}">
          <p14:sldIdLst>
            <p14:sldId id="378"/>
            <p14:sldId id="3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916FAE75-6E73-4551-BE1C-45BE88112291}"/>
    <pc:docChg chg="mod addSld delSld modSld modSection">
      <pc:chgData name="Matthieu De Mari" userId="dfb708c9-d8dc-439f-9a3b-c772bf4a311c" providerId="ADAL" clId="{916FAE75-6E73-4551-BE1C-45BE88112291}" dt="2023-07-31T07:34:25.274" v="25" actId="47"/>
      <pc:docMkLst>
        <pc:docMk/>
      </pc:docMkLst>
      <pc:sldChg chg="del">
        <pc:chgData name="Matthieu De Mari" userId="dfb708c9-d8dc-439f-9a3b-c772bf4a311c" providerId="ADAL" clId="{916FAE75-6E73-4551-BE1C-45BE88112291}" dt="2023-07-31T07:34:25.274" v="25" actId="47"/>
        <pc:sldMkLst>
          <pc:docMk/>
          <pc:sldMk cId="604937223" sldId="256"/>
        </pc:sldMkLst>
      </pc:sldChg>
      <pc:sldChg chg="modSp add mod">
        <pc:chgData name="Matthieu De Mari" userId="dfb708c9-d8dc-439f-9a3b-c772bf4a311c" providerId="ADAL" clId="{916FAE75-6E73-4551-BE1C-45BE88112291}" dt="2023-07-31T07:33:41.875" v="24" actId="20577"/>
        <pc:sldMkLst>
          <pc:docMk/>
          <pc:sldMk cId="3314370689" sldId="348"/>
        </pc:sldMkLst>
      </pc:sldChg>
    </pc:docChg>
  </pc:docChgLst>
  <pc:docChgLst>
    <pc:chgData name="Matthieu De Mari" userId="dfb708c9-d8dc-439f-9a3b-c772bf4a311c" providerId="ADAL" clId="{CCC63C38-77F8-44B8-95BD-1C5B902D05E4}"/>
    <pc:docChg chg="custSel modSld modSection">
      <pc:chgData name="Matthieu De Mari" userId="dfb708c9-d8dc-439f-9a3b-c772bf4a311c" providerId="ADAL" clId="{CCC63C38-77F8-44B8-95BD-1C5B902D05E4}" dt="2025-03-26T03:47:07.866" v="78" actId="17846"/>
      <pc:docMkLst>
        <pc:docMk/>
      </pc:docMkLst>
      <pc:sldChg chg="modSp mod">
        <pc:chgData name="Matthieu De Mari" userId="dfb708c9-d8dc-439f-9a3b-c772bf4a311c" providerId="ADAL" clId="{CCC63C38-77F8-44B8-95BD-1C5B902D05E4}" dt="2025-03-26T03:44:46.055" v="77" actId="20577"/>
        <pc:sldMkLst>
          <pc:docMk/>
          <pc:sldMk cId="2598820071" sldId="379"/>
        </pc:sldMkLst>
        <pc:spChg chg="mod">
          <ac:chgData name="Matthieu De Mari" userId="dfb708c9-d8dc-439f-9a3b-c772bf4a311c" providerId="ADAL" clId="{CCC63C38-77F8-44B8-95BD-1C5B902D05E4}" dt="2025-03-26T03:44:46.055" v="77" actId="20577"/>
          <ac:spMkLst>
            <pc:docMk/>
            <pc:sldMk cId="2598820071" sldId="379"/>
            <ac:spMk id="2" creationId="{92F7C169-6328-200D-29BB-29DB3525949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4CADF-35B5-4336-8429-0A3755ABE6FF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1D64E7-3C56-49E3-90DF-7281AB24B8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63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149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5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04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94A2A-9528-4680-8AC9-6B7AC5EA60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750DB6-E1EA-4835-89FC-82907297A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60F16-76FE-48E4-A52C-1332D36AC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0C28C1-633B-4E61-B26C-C8748EDAA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1650D-4251-4C99-96E8-3221FC86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049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3D8A0-4B75-435F-A641-DA6C1EE25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5575B-B8C8-4586-919C-EDADC80D8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5A7F8-78E4-4E62-9DDB-DA53842C4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D4932-8ED5-4A3D-9802-E13D002FC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F83C7-0BB1-4ABE-AAB7-877A7692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2830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270D5C-7430-4F0E-8C00-53C9170C83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83BFF6-CA1C-4C27-B39A-697829439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68970-A7EA-4116-BCC9-6553E8E4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E0987-1DF4-4DFC-A522-DAD264B78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FB37C-5490-4D43-BB62-10EE2CA6A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692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0FF62-7054-43C8-9D1D-28DEF929A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B463-81E9-4267-8CDF-200B28DD3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145B4-F2DA-43F0-B918-9D255600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EEF25-8D40-4897-826F-28CC4C616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B8BD2-7BC8-44ED-931D-1A4BFBE5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502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88D8-70DA-43E9-A099-C1A3CAAE9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F1D79-E00A-4077-B979-6DBFE0C85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E656E-C7FA-4F87-AA2E-6B9B78AF1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001CE-38A9-4205-8130-74511FBD1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1C790-C8DE-42A3-8CF9-703D5CC39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69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F4565-22C8-4A56-8988-2222B2436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398D8-4D57-4BAC-A549-BDDA614830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7DDFB4-946E-4D00-B9E4-E5481E880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78B67-3E81-42D4-BC93-A393DD75F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03F9B-FBA6-4A77-BA4A-92EAA0F56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BFBC26-AE5B-4ADE-9938-5B223F97F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614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E7C1D-1C52-40FA-925E-F6E915258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96BBAA-76B1-4EA1-BF74-390F44184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BDE710-62D8-4D79-A30F-D0993A32A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02C58F-6B13-4D9F-8C99-91971EE0D5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64C444-42A8-4D2C-AE9B-7839EBF841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E3754E-1CE4-455A-BDF8-FB83589EF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514C36-5160-44F2-BF0E-7398FC455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97811F-DF12-4A62-BFC2-61F2DEC03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70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2084-E0E7-4DFC-9E24-616FC4519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63B96E-05C5-4825-B8E6-FB8DF4A0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9929B-A8D6-4226-A901-1A397B85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B4033-9748-4AD4-A25D-27B3053DB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753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68E9B6-E9B1-4C8F-A593-81153F7D1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A9775-E70A-4EDB-8B83-865DD2FC3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50FD3-A5BE-4C45-849F-5F4054CC7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808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7535-AEB7-41B7-8D0A-D9A170E1A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0AF82-9E0C-47B8-8F98-7EC7E7C5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C3F6E-9473-4D70-B240-F692BE545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614ED4-371C-4A83-A96D-2E82B354B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E459C8-2EC1-4BFD-A00D-A484796ED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B0593-DB11-4288-96C0-959256BD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194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4EE04-344B-4809-9901-A68D1C913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4F3424-88ED-4A64-898D-2A45D7A15F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65AB1-B915-43CE-81AB-6B4C8018F1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D37C8D-0AE8-42BC-9FC9-7B1DE484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7F5B3-B8CE-4A5C-8034-57738109B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CFCBBC-DD7A-47DD-AD35-FBD4C15F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212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7A9FD8-823E-419B-9707-AECB382B5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08425-411D-4419-A69D-A253621A7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4EBA6-E357-4BB5-9C3E-D514F25C34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2C678-5143-4CE7-8659-7A3BD34E32DC}" type="datetimeFigureOut">
              <a:rPr lang="en-GB" smtClean="0"/>
              <a:t>26/03/2025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C5031-4114-4FF5-BBAA-BC55F89DB4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028E3-57C4-4A45-BDE5-4A66E77834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2ED22-49B0-4B40-BF26-DBE2F038A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646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3/library/functools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9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8.png"/><Relationship Id="rId5" Type="http://schemas.openxmlformats.org/officeDocument/2006/relationships/tags" Target="../tags/tag6.xml"/><Relationship Id="rId10" Type="http://schemas.openxmlformats.org/officeDocument/2006/relationships/image" Target="../media/image27.svg"/><Relationship Id="rId4" Type="http://schemas.openxmlformats.org/officeDocument/2006/relationships/tags" Target="../tags/tag5.xml"/><Relationship Id="rId9" Type="http://schemas.openxmlformats.org/officeDocument/2006/relationships/image" Target="../media/image26.png"/><Relationship Id="rId14" Type="http://schemas.openxmlformats.org/officeDocument/2006/relationships/image" Target="../media/image3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1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9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8.png"/><Relationship Id="rId5" Type="http://schemas.openxmlformats.org/officeDocument/2006/relationships/tags" Target="../tags/tag13.xml"/><Relationship Id="rId10" Type="http://schemas.openxmlformats.org/officeDocument/2006/relationships/image" Target="../media/image27.svg"/><Relationship Id="rId4" Type="http://schemas.openxmlformats.org/officeDocument/2006/relationships/tags" Target="../tags/tag12.xml"/><Relationship Id="rId9" Type="http://schemas.openxmlformats.org/officeDocument/2006/relationships/image" Target="../media/image26.png"/><Relationship Id="rId14" Type="http://schemas.openxmlformats.org/officeDocument/2006/relationships/image" Target="../media/image3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1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9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8.png"/><Relationship Id="rId5" Type="http://schemas.openxmlformats.org/officeDocument/2006/relationships/tags" Target="../tags/tag20.xml"/><Relationship Id="rId10" Type="http://schemas.openxmlformats.org/officeDocument/2006/relationships/image" Target="../media/image27.svg"/><Relationship Id="rId4" Type="http://schemas.openxmlformats.org/officeDocument/2006/relationships/tags" Target="../tags/tag19.xml"/><Relationship Id="rId9" Type="http://schemas.openxmlformats.org/officeDocument/2006/relationships/image" Target="../media/image26.png"/><Relationship Id="rId14" Type="http://schemas.openxmlformats.org/officeDocument/2006/relationships/image" Target="../media/image3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1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9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8.png"/><Relationship Id="rId5" Type="http://schemas.openxmlformats.org/officeDocument/2006/relationships/tags" Target="../tags/tag27.xml"/><Relationship Id="rId10" Type="http://schemas.openxmlformats.org/officeDocument/2006/relationships/image" Target="../media/image27.svg"/><Relationship Id="rId4" Type="http://schemas.openxmlformats.org/officeDocument/2006/relationships/tags" Target="../tags/tag26.xml"/><Relationship Id="rId9" Type="http://schemas.openxmlformats.org/officeDocument/2006/relationships/image" Target="../media/image26.png"/><Relationship Id="rId14" Type="http://schemas.openxmlformats.org/officeDocument/2006/relationships/image" Target="../media/image3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1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29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8.png"/><Relationship Id="rId5" Type="http://schemas.openxmlformats.org/officeDocument/2006/relationships/tags" Target="../tags/tag34.xml"/><Relationship Id="rId10" Type="http://schemas.openxmlformats.org/officeDocument/2006/relationships/image" Target="../media/image27.svg"/><Relationship Id="rId4" Type="http://schemas.openxmlformats.org/officeDocument/2006/relationships/tags" Target="../tags/tag33.xml"/><Relationship Id="rId9" Type="http://schemas.openxmlformats.org/officeDocument/2006/relationships/image" Target="../media/image26.png"/><Relationship Id="rId14" Type="http://schemas.openxmlformats.org/officeDocument/2006/relationships/image" Target="../media/image32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9</a:t>
            </a:r>
            <a:br>
              <a:rPr lang="en-US" dirty="0"/>
            </a:br>
            <a:r>
              <a:rPr lang="en-US" dirty="0"/>
              <a:t>About recursion and decorators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1CA6E-979B-4A34-BC15-F2D5A58BF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Recursion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11BE4-31F9-47D9-AB62-ACF62A8B00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Recursion</a:t>
            </a:r>
            <a:r>
              <a:rPr lang="en-US" dirty="0"/>
              <a:t> is an interesting trick for computing the value of a function, which would normally require an </a:t>
            </a:r>
            <a:r>
              <a:rPr lang="en-US" b="1" dirty="0"/>
              <a:t>iterative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</a:t>
            </a:r>
            <a:r>
              <a:rPr lang="en-US" b="1" dirty="0"/>
              <a:t>loop</a:t>
            </a:r>
            <a:r>
              <a:rPr lang="en-US" dirty="0"/>
              <a:t>.</a:t>
            </a:r>
          </a:p>
          <a:p>
            <a:r>
              <a:rPr lang="en-US" dirty="0"/>
              <a:t>In some cases, recursion might be </a:t>
            </a:r>
            <a:r>
              <a:rPr lang="en-US" b="1" dirty="0"/>
              <a:t>faster</a:t>
            </a:r>
            <a:r>
              <a:rPr lang="en-US" dirty="0"/>
              <a:t> than an iterative for loop. </a:t>
            </a:r>
          </a:p>
          <a:p>
            <a:r>
              <a:rPr lang="en-US" dirty="0"/>
              <a:t>Sometimes it is not.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Something we will discuss once we</a:t>
            </a:r>
            <a:br>
              <a:rPr lang="en-US" b="1" dirty="0">
                <a:sym typeface="Wingdings" panose="05000000000000000000" pitchFamily="2" charset="2"/>
              </a:rPr>
            </a:br>
            <a:r>
              <a:rPr lang="en-US" b="1" dirty="0">
                <a:sym typeface="Wingdings" panose="05000000000000000000" pitchFamily="2" charset="2"/>
              </a:rPr>
              <a:t>investigate computational complexity</a:t>
            </a:r>
            <a:br>
              <a:rPr lang="en-US" b="1" dirty="0">
                <a:sym typeface="Wingdings" panose="05000000000000000000" pitchFamily="2" charset="2"/>
              </a:rPr>
            </a:br>
            <a:r>
              <a:rPr lang="en-US" b="1" dirty="0">
                <a:sym typeface="Wingdings" panose="05000000000000000000" pitchFamily="2" charset="2"/>
              </a:rPr>
              <a:t>(a.k.a. the science of designing the best code for a task)</a:t>
            </a:r>
            <a:endParaRPr lang="en-US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6952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6A7-8E82-4FF6-9001-44D16B24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activities: </a:t>
            </a:r>
            <a:r>
              <a:rPr lang="en-US" b="1" dirty="0"/>
              <a:t>recursion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14411-0A32-4106-AECE-38F496A783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Let us practice a bit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Activity – Fibonacci </a:t>
                </a:r>
                <a:r>
                  <a:rPr lang="en-US" b="1" dirty="0" err="1"/>
                  <a:t>sequence.ipynb</a:t>
                </a:r>
                <a:endParaRPr lang="en-US" b="1" dirty="0"/>
              </a:p>
              <a:p>
                <a:pPr marL="0" indent="0" algn="ctr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Fibonacci sequence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a mathematical curiosity.</a:t>
                </a:r>
              </a:p>
              <a:p>
                <a:pPr marL="0" indent="0" algn="ctr">
                  <a:buNone/>
                </a:pPr>
                <a:endParaRPr lang="en-US" b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14411-0A32-4106-AECE-38F496A783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A813E5-45B7-4F05-8812-7AC2D87C29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046" y="1843832"/>
            <a:ext cx="5768651" cy="3845768"/>
          </a:xfrm>
        </p:spPr>
      </p:pic>
    </p:spTree>
    <p:extLst>
      <p:ext uri="{BB962C8B-B14F-4D97-AF65-F5344CB8AC3E}">
        <p14:creationId xmlns:p14="http://schemas.microsoft.com/office/powerpoint/2010/main" val="3089874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396A7-8E82-4FF6-9001-44D16B24C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activities: </a:t>
            </a:r>
            <a:r>
              <a:rPr lang="en-US" b="1" dirty="0"/>
              <a:t>recursion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14411-0A32-4106-AECE-38F496A783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Let us practice a bit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Activity – Fibonacci </a:t>
                </a:r>
                <a:r>
                  <a:rPr lang="en-US" b="1" dirty="0" err="1"/>
                  <a:t>sequence.ipynb</a:t>
                </a:r>
                <a:endParaRPr lang="en-US" b="1" dirty="0"/>
              </a:p>
              <a:p>
                <a:pPr marL="0" indent="0" algn="ctr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Fibonacci sequence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is a mathematical curiosity.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first and second elements of the sequence are equal to 1, i.e.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(1) = 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(2) = 1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endParaRPr lang="en-US" b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F14411-0A32-4106-AECE-38F496A783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3529E540-E1B5-4066-9ACD-EDF9405D5E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72200" y="1825624"/>
                <a:ext cx="5277338" cy="5032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Fibonacci element,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≥ 3</m:t>
                    </m:r>
                  </m:oMath>
                </a14:m>
                <a:r>
                  <a:rPr lang="en-US" dirty="0"/>
                  <a:t>, is defined as the </a:t>
                </a:r>
                <a:r>
                  <a:rPr lang="en-US" b="1" dirty="0"/>
                  <a:t>sum of its previous two elements</a:t>
                </a:r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−1) +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−2).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b="1" dirty="0"/>
                  <a:t>Task: </a:t>
                </a:r>
                <a:r>
                  <a:rPr lang="en-GB" dirty="0"/>
                  <a:t>Write </a:t>
                </a:r>
                <a:r>
                  <a:rPr lang="en-GB" b="1" dirty="0"/>
                  <a:t>two</a:t>
                </a:r>
                <a:r>
                  <a:rPr lang="en-GB" dirty="0"/>
                  <a:t> </a:t>
                </a:r>
                <a:r>
                  <a:rPr lang="en-GB" b="1" dirty="0"/>
                  <a:t>functions</a:t>
                </a:r>
                <a:r>
                  <a:rPr lang="en-GB" dirty="0"/>
                  <a:t> that compute and return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-</a:t>
                </a:r>
                <a:r>
                  <a:rPr lang="en-GB" dirty="0" err="1"/>
                  <a:t>th</a:t>
                </a:r>
                <a:r>
                  <a:rPr lang="en-GB" dirty="0"/>
                  <a:t> Fibonacci element, for any value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≥ 1</m:t>
                    </m:r>
                  </m:oMath>
                </a14:m>
                <a:r>
                  <a:rPr lang="en-GB" dirty="0"/>
                  <a:t>. The first function should use a </a:t>
                </a:r>
                <a:r>
                  <a:rPr lang="en-GB" b="1" dirty="0">
                    <a:solidFill>
                      <a:srgbClr val="00B050"/>
                    </a:solidFill>
                  </a:rPr>
                  <a:t>for</a:t>
                </a:r>
                <a:r>
                  <a:rPr lang="en-GB" dirty="0"/>
                  <a:t> loop, the second should use </a:t>
                </a:r>
                <a:r>
                  <a:rPr lang="en-GB" b="1" dirty="0"/>
                  <a:t>recursion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7" name="Content Placeholder 3">
                <a:extLst>
                  <a:ext uri="{FF2B5EF4-FFF2-40B4-BE49-F238E27FC236}">
                    <a16:creationId xmlns:a16="http://schemas.microsoft.com/office/drawing/2014/main" id="{3529E540-E1B5-4066-9ACD-EDF9405D5E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1825624"/>
                <a:ext cx="5277338" cy="5032375"/>
              </a:xfrm>
              <a:prstGeom prst="rect">
                <a:avLst/>
              </a:prstGeom>
              <a:blipFill>
                <a:blip r:embed="rId3"/>
                <a:stretch>
                  <a:fillRect l="-2081" t="-1937" r="-2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97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660A-8987-98E3-BE3D-4B4D29F1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Some typical mistakes with recursion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4901F-C363-AD71-1858-B4C55BB703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442856" cy="493440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beginner mistakes with recursion include:</a:t>
            </a:r>
          </a:p>
          <a:p>
            <a:r>
              <a:rPr lang="en-GB" dirty="0"/>
              <a:t>Forgetting the base case,</a:t>
            </a:r>
          </a:p>
          <a:p>
            <a:r>
              <a:rPr lang="en-GB" dirty="0"/>
              <a:t>Writing a recursive design that does not end up being resolved by the base case at some point.</a:t>
            </a:r>
            <a:br>
              <a:rPr lang="en-GB" dirty="0"/>
            </a:br>
            <a:r>
              <a:rPr lang="en-GB" dirty="0"/>
              <a:t>(This means the forward pass never reaches an end and you are stuck with an infinite loop!)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Careful with your function design!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Snapinsta.app_video_9041E92A05FD0A60CD15884DFDC265B0_video_dashinit">
            <a:hlinkClick r:id="" action="ppaction://media"/>
            <a:extLst>
              <a:ext uri="{FF2B5EF4-FFF2-40B4-BE49-F238E27FC236}">
                <a16:creationId xmlns:a16="http://schemas.microsoft.com/office/drawing/2014/main" id="{D89648CC-1018-3120-3032-B46320D68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8315" b="27477"/>
          <a:stretch/>
        </p:blipFill>
        <p:spPr>
          <a:xfrm>
            <a:off x="6433457" y="1436914"/>
            <a:ext cx="5442856" cy="524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05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9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5FAD79F-B26A-CA0B-CC0F-3420B8EF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Completely out-of-scope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D0C5DF-27AE-938D-F213-C3A2FE133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For those of you who like pain and want to see stuff from Term 3.</a:t>
            </a:r>
          </a:p>
        </p:txBody>
      </p:sp>
    </p:spTree>
    <p:extLst>
      <p:ext uri="{BB962C8B-B14F-4D97-AF65-F5344CB8AC3E}">
        <p14:creationId xmlns:p14="http://schemas.microsoft.com/office/powerpoint/2010/main" val="607481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 “good” function?</a:t>
            </a:r>
            <a:r>
              <a:rPr lang="en-GB" b="1" dirty="0"/>
              <a:t>):</a:t>
            </a:r>
            <a:r>
              <a:rPr lang="en-GB" dirty="0"/>
              <a:t> We can define a </a:t>
            </a:r>
            <a:r>
              <a:rPr lang="en-GB" b="1" dirty="0">
                <a:solidFill>
                  <a:srgbClr val="00B050"/>
                </a:solidFill>
              </a:rPr>
              <a:t>”good” function </a:t>
            </a:r>
            <a:r>
              <a:rPr lang="en-GB" dirty="0"/>
              <a:t>as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 function that is able to operate on any of its “normal” test cases. </a:t>
            </a:r>
            <a:r>
              <a:rPr lang="en-GB" dirty="0"/>
              <a:t>(In the case of a function whose job is to find average value of a list, a normal case consists of a list containing one or more integers)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 function that is able to cover for special cases.</a:t>
            </a:r>
            <a:br>
              <a:rPr lang="en-GB" dirty="0"/>
            </a:br>
            <a:r>
              <a:rPr lang="en-GB" dirty="0"/>
              <a:t>(What happens to our function if we use an empty list?</a:t>
            </a:r>
            <a:br>
              <a:rPr lang="en-GB" dirty="0"/>
            </a:br>
            <a:r>
              <a:rPr lang="en-GB" dirty="0"/>
              <a:t>Cases where a division by zero occurs? Etc.</a:t>
            </a:r>
            <a:br>
              <a:rPr lang="en-GB" dirty="0"/>
            </a:br>
            <a:r>
              <a:rPr lang="en-GB" dirty="0"/>
              <a:t>Should it return a None in these cases? An empty list? Etc.</a:t>
            </a:r>
            <a:br>
              <a:rPr lang="en-GB" dirty="0"/>
            </a:br>
            <a:r>
              <a:rPr lang="en-GB" dirty="0"/>
              <a:t>Should it refuse to operate and produce an error message?)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 function that produces results as fast as possible!</a:t>
            </a:r>
            <a:br>
              <a:rPr lang="en-GB" b="1" dirty="0"/>
            </a:br>
            <a:r>
              <a:rPr lang="en-GB" b="1" dirty="0"/>
              <a:t>(Measure it!)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6611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85D-598D-D9A0-665D-7B0CFAA4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iPython</a:t>
            </a:r>
            <a:r>
              <a:rPr lang="en-GB" dirty="0"/>
              <a:t> Magic Commands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531477-15C4-9448-9F26-E974A71E5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64348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iPython</a:t>
            </a:r>
            <a:r>
              <a:rPr lang="en-GB" b="1" dirty="0">
                <a:solidFill>
                  <a:srgbClr val="00B050"/>
                </a:solidFill>
              </a:rPr>
              <a:t> Magic Commands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</a:t>
            </a:r>
            <a:r>
              <a:rPr lang="en-GB" dirty="0" err="1"/>
              <a:t>Jupyter</a:t>
            </a:r>
            <a:r>
              <a:rPr lang="en-GB" dirty="0"/>
              <a:t> Notebooks, </a:t>
            </a:r>
            <a:r>
              <a:rPr lang="en-GB" b="1" dirty="0">
                <a:solidFill>
                  <a:srgbClr val="00B050"/>
                </a:solidFill>
              </a:rPr>
              <a:t>magic commands </a:t>
            </a:r>
            <a:r>
              <a:rPr lang="en-GB" dirty="0"/>
              <a:t>are special commands that are not a part of the Python language itself but are provided by the </a:t>
            </a:r>
            <a:r>
              <a:rPr lang="en-GB" dirty="0" err="1"/>
              <a:t>iPython</a:t>
            </a:r>
            <a:r>
              <a:rPr lang="en-GB" dirty="0"/>
              <a:t>/Notebook environment. </a:t>
            </a:r>
            <a:r>
              <a:rPr lang="en-GB" b="1" dirty="0">
                <a:solidFill>
                  <a:srgbClr val="00B050"/>
                </a:solidFill>
              </a:rPr>
              <a:t>Magic commands </a:t>
            </a:r>
            <a:r>
              <a:rPr lang="en-GB" dirty="0"/>
              <a:t>are prefixed with percentage signs (</a:t>
            </a:r>
            <a:r>
              <a:rPr lang="en-GB" b="1" dirty="0">
                <a:solidFill>
                  <a:srgbClr val="7030A0"/>
                </a:solidFill>
              </a:rPr>
              <a:t>%</a:t>
            </a:r>
            <a:r>
              <a:rPr lang="en-GB" dirty="0"/>
              <a:t> or </a:t>
            </a:r>
            <a:r>
              <a:rPr lang="en-GB" b="1" dirty="0">
                <a:solidFill>
                  <a:srgbClr val="7030A0"/>
                </a:solidFill>
              </a:rPr>
              <a:t>%%</a:t>
            </a:r>
            <a:r>
              <a:rPr lang="en-GB" dirty="0"/>
              <a:t>) and are used to perform various operations.</a:t>
            </a:r>
          </a:p>
          <a:p>
            <a:pPr marL="0" indent="0">
              <a:buNone/>
            </a:pPr>
            <a:br>
              <a:rPr lang="en-GB" dirty="0"/>
            </a:br>
            <a:r>
              <a:rPr lang="en-GB" dirty="0"/>
              <a:t>For instance, we can use</a:t>
            </a:r>
            <a:br>
              <a:rPr lang="en-GB" dirty="0"/>
            </a:br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%</a:t>
            </a:r>
            <a:r>
              <a:rPr lang="en-GB" b="1" dirty="0" err="1">
                <a:solidFill>
                  <a:srgbClr val="7030A0"/>
                </a:solidFill>
              </a:rPr>
              <a:t>timeit</a:t>
            </a:r>
            <a:r>
              <a:rPr lang="en-GB" b="1" dirty="0">
                <a:solidFill>
                  <a:srgbClr val="7030A0"/>
                </a:solidFill>
              </a:rPr>
              <a:t> </a:t>
            </a:r>
            <a:r>
              <a:rPr lang="en-GB" dirty="0"/>
              <a:t>magic</a:t>
            </a:r>
            <a:br>
              <a:rPr lang="en-GB" dirty="0"/>
            </a:br>
            <a:r>
              <a:rPr lang="en-GB" dirty="0"/>
              <a:t>command to measure</a:t>
            </a:r>
            <a:br>
              <a:rPr lang="en-GB" dirty="0"/>
            </a:br>
            <a:r>
              <a:rPr lang="en-GB" dirty="0"/>
              <a:t>how much time our </a:t>
            </a:r>
            <a:br>
              <a:rPr lang="en-GB" dirty="0"/>
            </a:br>
            <a:r>
              <a:rPr lang="en-GB" dirty="0"/>
              <a:t>functions take to run, and</a:t>
            </a:r>
            <a:br>
              <a:rPr lang="en-GB" dirty="0"/>
            </a:br>
            <a:r>
              <a:rPr lang="en-GB" dirty="0"/>
              <a:t>compare different designs!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A9203-87D8-66BC-BF3F-D8858DC2F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689" y="4178014"/>
            <a:ext cx="6936188" cy="24970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0E24B4-CCCB-7D48-5FC2-54B47A4D3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013" y="5274488"/>
            <a:ext cx="229141" cy="24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58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726F49A0-E8A8-93E9-BE39-CE4F87F824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5901" y="298580"/>
                <a:ext cx="3368351" cy="642323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Here, we have three possible designs for a function, which calculates the sum of all integer numbers between 0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All three designs are valid and produce the correct result if used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But… Which design</a:t>
                </a:r>
                <a:br>
                  <a:rPr lang="en-GB" b="1" dirty="0"/>
                </a:br>
                <a:r>
                  <a:rPr lang="en-GB" b="1" dirty="0"/>
                  <a:t>is the best then?</a:t>
                </a:r>
              </a:p>
            </p:txBody>
          </p:sp>
        </mc:Choice>
        <mc:Fallback xmlns="">
          <p:sp>
            <p:nvSpPr>
              <p:cNvPr id="9" name="Content Placeholder 3">
                <a:extLst>
                  <a:ext uri="{FF2B5EF4-FFF2-40B4-BE49-F238E27FC236}">
                    <a16:creationId xmlns:a16="http://schemas.microsoft.com/office/drawing/2014/main" id="{726F49A0-E8A8-93E9-BE39-CE4F87F82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901" y="298580"/>
                <a:ext cx="3368351" cy="6423233"/>
              </a:xfrm>
              <a:blipFill>
                <a:blip r:embed="rId2"/>
                <a:stretch>
                  <a:fillRect l="-3617" t="-1613" r="-54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423667F8-345B-C4E3-F49F-A0B7C5B69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517" y="110540"/>
            <a:ext cx="8173591" cy="66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625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2DB-24F8-58CF-7F10-398C477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Fibonacci design was the best then?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DECE-D5C4-BE24-1762-8644DBBA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1690688"/>
            <a:ext cx="4704184" cy="507632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recursive design, while simpler in appearance, seems to be much slower…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Why is that?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9BE941-6F7B-DD3C-BD93-03ABAC63A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816" y="1576396"/>
            <a:ext cx="6784554" cy="507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3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1E2DB-24F8-58CF-7F10-398C477B8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Fibonacci design was the best then?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8DECE-D5C4-BE24-1762-8644DBBAF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92" y="1690688"/>
            <a:ext cx="4704184" cy="5076329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 recursive design, while simpler in appearance, seems to be much slower…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Why is that?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b="1" dirty="0"/>
              <a:t>The issue is that we recalculate the same Fibonacci numbers many times when using the recursion, which is very time consuming!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72C8BC-007C-594D-4AFA-E4BD28F71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067" y="1371600"/>
            <a:ext cx="4259674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41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9)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b="1" dirty="0"/>
              <a:t>recursion</a:t>
            </a:r>
            <a:r>
              <a:rPr lang="en-US" dirty="0"/>
              <a:t> in programming?</a:t>
            </a:r>
          </a:p>
          <a:p>
            <a:r>
              <a:rPr lang="en-US" dirty="0"/>
              <a:t>How can </a:t>
            </a:r>
            <a:r>
              <a:rPr lang="en-US" b="1" dirty="0"/>
              <a:t>recursion</a:t>
            </a:r>
            <a:r>
              <a:rPr lang="en-US" dirty="0"/>
              <a:t> be used as an alternative to looping?</a:t>
            </a:r>
          </a:p>
          <a:p>
            <a:r>
              <a:rPr lang="en-US" dirty="0"/>
              <a:t>What is the </a:t>
            </a:r>
            <a:r>
              <a:rPr lang="en-US" b="1" dirty="0"/>
              <a:t>LRU cache decorator </a:t>
            </a:r>
            <a:r>
              <a:rPr lang="en-US" dirty="0"/>
              <a:t>and its purpose?</a:t>
            </a:r>
          </a:p>
          <a:p>
            <a:r>
              <a:rPr lang="en-US" dirty="0"/>
              <a:t>How to measure the </a:t>
            </a:r>
            <a:r>
              <a:rPr lang="en-US" b="1" dirty="0"/>
              <a:t>performance</a:t>
            </a:r>
            <a:r>
              <a:rPr lang="en-US" dirty="0"/>
              <a:t> of functions?</a:t>
            </a:r>
          </a:p>
          <a:p>
            <a:r>
              <a:rPr lang="en-US" dirty="0"/>
              <a:t>What is a </a:t>
            </a:r>
            <a:r>
              <a:rPr lang="en-US" b="1" dirty="0"/>
              <a:t>decorator</a:t>
            </a:r>
            <a:r>
              <a:rPr lang="en-US" dirty="0"/>
              <a:t> anyway?</a:t>
            </a:r>
          </a:p>
          <a:p>
            <a:r>
              <a:rPr lang="en-US" dirty="0"/>
              <a:t>Some practice on recursion.</a:t>
            </a:r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85D-598D-D9A0-665D-7B0CFAA4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LRU cache decorator</a:t>
            </a:r>
            <a:br>
              <a:rPr lang="en-GB" dirty="0"/>
            </a:br>
            <a:r>
              <a:rPr lang="en-GB" dirty="0"/>
              <a:t>(</a:t>
            </a:r>
            <a:r>
              <a:rPr lang="en-GB" dirty="0" err="1"/>
              <a:t>Memoization</a:t>
            </a:r>
            <a:r>
              <a:rPr lang="en-GB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12206-A47E-A1AD-6148-A6384B3C3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9000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Memoization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Memoization</a:t>
            </a:r>
            <a:r>
              <a:rPr lang="en-GB" dirty="0"/>
              <a:t> is an optimization technique used to speed up the execution of a (recursive) function.</a:t>
            </a:r>
            <a:br>
              <a:rPr lang="en-GB" dirty="0"/>
            </a:br>
            <a:r>
              <a:rPr lang="en-GB" dirty="0"/>
              <a:t>It can be particularly useful for functions with recursive or repetitive calls, which are re-computing the</a:t>
            </a:r>
            <a:br>
              <a:rPr lang="en-GB" dirty="0"/>
            </a:br>
            <a:r>
              <a:rPr lang="en-GB" dirty="0"/>
              <a:t>same result multiple time.</a:t>
            </a:r>
          </a:p>
          <a:p>
            <a:pPr marL="0" indent="0">
              <a:buNone/>
            </a:pPr>
            <a:r>
              <a:rPr lang="en-GB" b="1" dirty="0"/>
              <a:t>The idea is to remember/cache the results of expensive function calls and return the memorized result when the same inputs occur again.</a:t>
            </a:r>
          </a:p>
        </p:txBody>
      </p:sp>
      <p:pic>
        <p:nvPicPr>
          <p:cNvPr id="5" name="Picture 4" descr="A person with a cartoon face&#10;&#10;Description automatically generated">
            <a:extLst>
              <a:ext uri="{FF2B5EF4-FFF2-40B4-BE49-F238E27FC236}">
                <a16:creationId xmlns:a16="http://schemas.microsoft.com/office/drawing/2014/main" id="{608B88C4-F753-E21E-0DB5-172474298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850" y="166765"/>
            <a:ext cx="5514229" cy="652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54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85D-598D-D9A0-665D-7B0CFAA4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LRU cache decorator (</a:t>
            </a:r>
            <a:r>
              <a:rPr lang="en-GB" dirty="0" err="1"/>
              <a:t>Memoization</a:t>
            </a:r>
            <a:r>
              <a:rPr lang="en-GB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65F73-8DC4-3E2F-ABA9-F3BE60E2B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8885" y="1825625"/>
            <a:ext cx="5061857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Memoization</a:t>
            </a:r>
            <a:r>
              <a:rPr lang="en-GB" dirty="0"/>
              <a:t> is easily done by using the </a:t>
            </a:r>
            <a:r>
              <a:rPr lang="en-GB" b="1" dirty="0">
                <a:solidFill>
                  <a:srgbClr val="7030A0"/>
                </a:solidFill>
              </a:rPr>
              <a:t>LRU Cache </a:t>
            </a:r>
            <a:r>
              <a:rPr lang="en-GB" b="1" dirty="0">
                <a:solidFill>
                  <a:schemeClr val="accent2"/>
                </a:solidFill>
              </a:rPr>
              <a:t>decorator</a:t>
            </a:r>
            <a:r>
              <a:rPr lang="en-GB" dirty="0"/>
              <a:t> (</a:t>
            </a:r>
            <a:r>
              <a:rPr lang="en-GB" dirty="0">
                <a:solidFill>
                  <a:srgbClr val="7030A0"/>
                </a:solidFill>
              </a:rPr>
              <a:t>@lru_cache</a:t>
            </a:r>
            <a:r>
              <a:rPr lang="en-GB" dirty="0"/>
              <a:t>) from the </a:t>
            </a:r>
            <a:r>
              <a:rPr lang="en-GB" dirty="0" err="1"/>
              <a:t>functools</a:t>
            </a:r>
            <a:r>
              <a:rPr lang="en-GB" dirty="0"/>
              <a:t> library!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(Note: </a:t>
            </a:r>
            <a:r>
              <a:rPr lang="en-GB" dirty="0" err="1"/>
              <a:t>functools</a:t>
            </a:r>
            <a:r>
              <a:rPr lang="en-GB" dirty="0"/>
              <a:t> is a standard Python library, which contains many </a:t>
            </a:r>
            <a:r>
              <a:rPr lang="en-GB" b="1" dirty="0">
                <a:solidFill>
                  <a:schemeClr val="accent2"/>
                </a:solidFill>
              </a:rPr>
              <a:t>decorators</a:t>
            </a:r>
            <a:r>
              <a:rPr lang="en-GB" dirty="0"/>
              <a:t> and functions you can use to pimp your functions! Read more, here: </a:t>
            </a:r>
            <a:r>
              <a:rPr lang="en-GB" dirty="0">
                <a:hlinkClick r:id="rId2"/>
              </a:rPr>
              <a:t>https://docs.python.org/3/library/functools.html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65DC0D3-3990-2B9E-52A7-662E469294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9000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Memoization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Memoization</a:t>
            </a:r>
            <a:r>
              <a:rPr lang="en-GB" dirty="0"/>
              <a:t> is an optimization technique used to speed up the execution of a (recursive) function.</a:t>
            </a:r>
            <a:br>
              <a:rPr lang="en-GB" dirty="0"/>
            </a:br>
            <a:r>
              <a:rPr lang="en-GB" dirty="0"/>
              <a:t>It can be particularly useful for functions with recursive or repetitive calls, which are re-computing the</a:t>
            </a:r>
            <a:br>
              <a:rPr lang="en-GB" dirty="0"/>
            </a:br>
            <a:r>
              <a:rPr lang="en-GB" dirty="0"/>
              <a:t>same result multiple time.</a:t>
            </a:r>
          </a:p>
          <a:p>
            <a:pPr marL="0" indent="0">
              <a:buNone/>
            </a:pPr>
            <a:r>
              <a:rPr lang="en-GB" b="1" dirty="0"/>
              <a:t>The idea is to remember/cache the results of expensive function calls and return the memorized result when the same inputs occur again.</a:t>
            </a:r>
          </a:p>
        </p:txBody>
      </p:sp>
    </p:spTree>
    <p:extLst>
      <p:ext uri="{BB962C8B-B14F-4D97-AF65-F5344CB8AC3E}">
        <p14:creationId xmlns:p14="http://schemas.microsoft.com/office/powerpoint/2010/main" val="538775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85D-598D-D9A0-665D-7B0CFAA4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LRU cache makes the recursion much faster!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14010E-FAA8-32FA-1C04-D207C49C3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30" y="1460004"/>
            <a:ext cx="6808140" cy="53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93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holding a car&#10;&#10;Description automatically generated">
            <a:extLst>
              <a:ext uri="{FF2B5EF4-FFF2-40B4-BE49-F238E27FC236}">
                <a16:creationId xmlns:a16="http://schemas.microsoft.com/office/drawing/2014/main" id="{E7854D1C-38C2-3E3B-0491-582B102A4F6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264" y="1690688"/>
            <a:ext cx="3543926" cy="50323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3EA85D-598D-D9A0-665D-7B0CFAA4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decorators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12206-A47E-A1AD-6148-A6384B3C3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2266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Decorators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Decorators</a:t>
            </a:r>
            <a:r>
              <a:rPr lang="en-GB" dirty="0"/>
              <a:t> are a powerful and flexible way to modify or extend the </a:t>
            </a:r>
            <a:r>
              <a:rPr lang="en-GB" dirty="0" err="1"/>
              <a:t>behavior</a:t>
            </a:r>
            <a:r>
              <a:rPr lang="en-GB" dirty="0"/>
              <a:t> of functions without changing their actual code.</a:t>
            </a:r>
          </a:p>
          <a:p>
            <a:pPr marL="0" indent="0">
              <a:buNone/>
            </a:pPr>
            <a:r>
              <a:rPr lang="en-GB" dirty="0"/>
              <a:t>Decorators allow you to wrap another function and execute code before and/or after the wrapped function runs.</a:t>
            </a:r>
          </a:p>
          <a:p>
            <a:pPr marL="0" indent="0">
              <a:buNone/>
            </a:pPr>
            <a:r>
              <a:rPr lang="en-GB" dirty="0"/>
              <a:t>They are often used for tasks such as logging, timing, </a:t>
            </a:r>
            <a:r>
              <a:rPr lang="en-GB" dirty="0" err="1"/>
              <a:t>memoization</a:t>
            </a:r>
            <a:r>
              <a:rPr lang="en-GB" dirty="0"/>
              <a:t>, access control, and more.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359522-A497-3B98-B505-64C458214FFB}"/>
              </a:ext>
            </a:extLst>
          </p:cNvPr>
          <p:cNvSpPr txBox="1"/>
          <p:nvPr/>
        </p:nvSpPr>
        <p:spPr>
          <a:xfrm rot="21439344">
            <a:off x="8734932" y="2896041"/>
            <a:ext cx="23827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3939077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85D-598D-D9A0-665D-7B0CFAA4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decorators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A12206-A47E-A1AD-6148-A6384B3C3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9918" y="1825624"/>
            <a:ext cx="573988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Decorators require</a:t>
            </a:r>
          </a:p>
          <a:p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decorator</a:t>
            </a:r>
            <a:r>
              <a:rPr lang="en-GB" dirty="0"/>
              <a:t> function, which takes a function </a:t>
            </a:r>
            <a:r>
              <a:rPr lang="en-GB" b="1" dirty="0" err="1"/>
              <a:t>func</a:t>
            </a:r>
            <a:r>
              <a:rPr lang="en-GB" dirty="0"/>
              <a:t> as a parameter and contains another def statement for the </a:t>
            </a:r>
            <a:r>
              <a:rPr lang="en-GB" b="1" dirty="0">
                <a:solidFill>
                  <a:srgbClr val="00B050"/>
                </a:solidFill>
              </a:rPr>
              <a:t>wrapper</a:t>
            </a:r>
            <a:r>
              <a:rPr lang="en-GB" dirty="0"/>
              <a:t> function, inside.</a:t>
            </a:r>
          </a:p>
          <a:p>
            <a:r>
              <a:rPr lang="en-GB" dirty="0"/>
              <a:t>Within this </a:t>
            </a:r>
            <a:r>
              <a:rPr lang="en-GB" b="1" dirty="0">
                <a:solidFill>
                  <a:srgbClr val="00B050"/>
                </a:solidFill>
              </a:rPr>
              <a:t>wrapper</a:t>
            </a:r>
            <a:r>
              <a:rPr lang="en-GB" dirty="0"/>
              <a:t> function, operations can occur before and/or after calls made using the function call </a:t>
            </a:r>
            <a:r>
              <a:rPr lang="en-GB" b="1" dirty="0" err="1"/>
              <a:t>func</a:t>
            </a:r>
            <a:r>
              <a:rPr lang="en-GB" b="1" dirty="0"/>
              <a:t>()</a:t>
            </a:r>
            <a:r>
              <a:rPr lang="en-GB" dirty="0"/>
              <a:t>.</a:t>
            </a:r>
          </a:p>
          <a:p>
            <a:r>
              <a:rPr lang="en-GB" dirty="0"/>
              <a:t>Later on, use the </a:t>
            </a:r>
            <a:r>
              <a:rPr lang="en-GB" b="1" dirty="0">
                <a:solidFill>
                  <a:srgbClr val="7030A0"/>
                </a:solidFill>
              </a:rPr>
              <a:t>@</a:t>
            </a:r>
            <a:r>
              <a:rPr lang="en-GB" dirty="0"/>
              <a:t> symbol and the name of your </a:t>
            </a:r>
            <a:r>
              <a:rPr lang="en-GB" b="1" dirty="0">
                <a:solidFill>
                  <a:srgbClr val="00B050"/>
                </a:solidFill>
              </a:rPr>
              <a:t>decorator</a:t>
            </a:r>
            <a:r>
              <a:rPr lang="en-GB" dirty="0"/>
              <a:t> on a </a:t>
            </a:r>
            <a:r>
              <a:rPr lang="en-GB" b="1" dirty="0"/>
              <a:t>third “decorated” function</a:t>
            </a:r>
            <a:r>
              <a:rPr lang="en-GB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9887C6-434B-A9D2-5E6C-E40C1EB5F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739881" cy="167335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When running third function, the </a:t>
            </a:r>
            <a:r>
              <a:rPr lang="en-GB" b="1" dirty="0">
                <a:solidFill>
                  <a:srgbClr val="00B050"/>
                </a:solidFill>
              </a:rPr>
              <a:t>decorator</a:t>
            </a:r>
            <a:r>
              <a:rPr lang="en-GB" dirty="0"/>
              <a:t>/</a:t>
            </a:r>
            <a:r>
              <a:rPr lang="en-GB" b="1" dirty="0">
                <a:solidFill>
                  <a:srgbClr val="00B050"/>
                </a:solidFill>
              </a:rPr>
              <a:t>wrapper</a:t>
            </a:r>
            <a:r>
              <a:rPr lang="en-GB" dirty="0"/>
              <a:t> will execute its operations before and/or after the function call!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B2FE1B-1372-02D8-B799-666A1732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99" y="3429000"/>
            <a:ext cx="5817301" cy="330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19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A85D-598D-D9A0-665D-7B0CFAA4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decorators to measure the time taken by your function runs!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531477-15C4-9448-9F26-E974A71E5C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4495801" cy="4901746"/>
          </a:xfrm>
        </p:spPr>
        <p:txBody>
          <a:bodyPr>
            <a:normAutofit/>
          </a:bodyPr>
          <a:lstStyle/>
          <a:p>
            <a:r>
              <a:rPr lang="en-GB" dirty="0"/>
              <a:t>For instance, we can use the time() function from the time library, which gives us a way to measure time…</a:t>
            </a:r>
          </a:p>
          <a:p>
            <a:r>
              <a:rPr lang="en-GB" dirty="0"/>
              <a:t>And create a time measuring decorator to measure how much time our functions take to run!</a:t>
            </a:r>
          </a:p>
          <a:p>
            <a:pPr marL="0" indent="0">
              <a:buNone/>
            </a:pPr>
            <a:r>
              <a:rPr lang="en-GB" b="1" dirty="0"/>
              <a:t>Extremely useful to assess if one function design is better than another! (</a:t>
            </a:r>
            <a:r>
              <a:rPr lang="en-GB" b="1" dirty="0">
                <a:solidFill>
                  <a:srgbClr val="7030A0"/>
                </a:solidFill>
              </a:rPr>
              <a:t>%</a:t>
            </a:r>
            <a:r>
              <a:rPr lang="en-GB" b="1" dirty="0" err="1">
                <a:solidFill>
                  <a:srgbClr val="7030A0"/>
                </a:solidFill>
              </a:rPr>
              <a:t>timeit</a:t>
            </a:r>
            <a:r>
              <a:rPr lang="en-GB" b="1" dirty="0"/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5EF39E-682E-A4DB-A45C-64C80EC49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449" y="1905000"/>
            <a:ext cx="6249197" cy="4615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E74D6E-184E-CF96-1944-84884E2E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21" y="5219699"/>
            <a:ext cx="225307" cy="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29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6431AF6-2887-DE7E-51CA-45E31D08865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4C4A1F9-D001-3722-6933-BE4F52218089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941AF42-851D-AE73-CC18-73BD9417646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C58C1DD-C7C9-B35A-7D2F-2EEBEA33519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0067EA-6F5B-51AA-0553-362B3554EFA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printed?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07A85C-F471-5552-E15C-4771099BD7A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342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CD0C626-652C-52A8-6564-5B59A141C61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A184F2-55C2-3CBE-0691-7E38AE63008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85EDE65-0055-230E-13C3-53B3FA5994BC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4D6CDBB-E041-2B77-C1DE-BF845C363BC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8204D4-0AD9-0116-43B6-6C26C7FE2C0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happen if a recursive function in Python does not have a base case?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435684-8A79-B84B-9FA8-95078793DEE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4088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6645F69-A36B-3618-93D0-E932B72C2CF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7720EE-EEBC-3828-092F-D2E60E87705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C3816AA-EADB-437C-5098-C88B584FC7F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88E2384-2599-EB32-1F26-DA88584165E6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C6D78F-8DCB-2EB5-400B-AB729D1C0FD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600" b="1">
                <a:solidFill>
                  <a:srgbClr val="5B5B5B"/>
                </a:solidFill>
              </a:rPr>
              <a:t>What to put in blank A and blank B to create a recursive function that sums elements of a list of integers?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AFAA93-D075-4CF0-180F-B59EF573BC3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76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AF8C6B-6559-273D-E0E7-DB46E918491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3055A82-0A01-675B-FB4D-31644A4CB38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15A5CA3-408D-79A1-F67B-A8B07A173F7B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9A2DE95-73F4-31D6-62A4-CCCB4772CD2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4632F7-E3A1-F310-1ADD-F0F7BD07E1F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printed here?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997242-30A0-C32F-2574-C3461C277E4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887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A21B9-F1EE-418E-9339-70DDE242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Recursion: definition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3DDCB99-CDD6-45A0-A400-219545C79D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recursion</a:t>
                </a:r>
                <a:r>
                  <a:rPr lang="en-US" b="1" dirty="0"/>
                  <a:t>)</a:t>
                </a: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Recursion</a:t>
                </a:r>
                <a:r>
                  <a:rPr lang="en-US" dirty="0"/>
                  <a:t> is a common mathematical and programming concept. It means that a </a:t>
                </a:r>
                <a:r>
                  <a:rPr lang="en-US" b="1" dirty="0"/>
                  <a:t>function can be defined by calling itself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An example of a recursive function is the </a:t>
                </a:r>
                <a:r>
                  <a:rPr lang="en-US" b="1" dirty="0"/>
                  <a:t>factorial function </a:t>
                </a:r>
                <a:r>
                  <a:rPr lang="en-US" dirty="0"/>
                  <a:t>with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). You typically know it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!=1×2×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3DDCB99-CDD6-45A0-A400-219545C79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471" t="-1985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BE35E7E-B4D8-4E92-BE04-AA893ACE983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factorial function value can </a:t>
                </a:r>
                <a:r>
                  <a:rPr lang="en-US" u="sng" dirty="0"/>
                  <a:t>also</a:t>
                </a:r>
                <a:r>
                  <a:rPr lang="en-US" dirty="0"/>
                  <a:t> be defined in a recursive manner, as follows.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!=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b="0" i="1" smtClean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In other words, we can define the value of the </a:t>
                </a:r>
                <a:r>
                  <a:rPr lang="en-GB" dirty="0">
                    <a:solidFill>
                      <a:srgbClr val="00B050"/>
                    </a:solidFill>
                  </a:rPr>
                  <a:t>factorial function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, by reusing </a:t>
                </a:r>
                <a:r>
                  <a:rPr lang="en-GB" dirty="0">
                    <a:solidFill>
                      <a:srgbClr val="7030A0"/>
                    </a:solidFill>
                  </a:rPr>
                  <a:t>the factorial function with value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6BE35E7E-B4D8-4E92-BE04-AA893ACE98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817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1B53401-DCD6-00C4-C631-9BEC3798649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187EC5F-8307-6CA1-FE73-32F6FC4470E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B666313-7D5A-8A80-938B-D95B6C3E0C0A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0BD045F-A165-FD1E-5DBA-E5E1C307EB6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75D6642-FB1C-AA90-7390-C8DC108FA16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700" b="1">
                <a:solidFill>
                  <a:srgbClr val="5B5B5B"/>
                </a:solidFill>
              </a:rPr>
              <a:t>Which of these two functions will be the fastest to compute the 50th Fibonacci number?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4B6832-4271-D509-A8EE-3B31A10E18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276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86B4E-2D97-B0EA-BDF8-5584D533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few additional questions</a:t>
            </a:r>
            <a:br>
              <a:rPr lang="en-GB" dirty="0"/>
            </a:br>
            <a:r>
              <a:rPr lang="en-GB" dirty="0"/>
              <a:t>(For those looking for a challenge)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8D97B3-5157-3AE4-8666-9E3D8DEA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/>
              <a:t>Some more practice for today: </a:t>
            </a:r>
            <a:r>
              <a:rPr lang="en-GB" dirty="0"/>
              <a:t>on for loops and recursion.</a:t>
            </a:r>
            <a:endParaRPr lang="en-GB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/>
              <a:t>Easy challenge: </a:t>
            </a:r>
            <a:r>
              <a:rPr lang="en-GB" sz="2800" dirty="0">
                <a:solidFill>
                  <a:schemeClr val="tx1"/>
                </a:solidFill>
              </a:rPr>
              <a:t>What is, in fact, the fastest way to calculate the n-</a:t>
            </a:r>
            <a:r>
              <a:rPr lang="en-GB" sz="2800" dirty="0" err="1">
                <a:solidFill>
                  <a:schemeClr val="tx1"/>
                </a:solidFill>
              </a:rPr>
              <a:t>th</a:t>
            </a:r>
            <a:r>
              <a:rPr lang="en-GB" sz="2800" dirty="0">
                <a:solidFill>
                  <a:schemeClr val="tx1"/>
                </a:solidFill>
              </a:rPr>
              <a:t> Fibonacci number?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>
                <a:solidFill>
                  <a:schemeClr val="tx1"/>
                </a:solidFill>
              </a:rPr>
              <a:t>(Recursion, Recursion with </a:t>
            </a:r>
            <a:r>
              <a:rPr lang="en-GB" sz="2800" i="1" dirty="0" err="1">
                <a:solidFill>
                  <a:schemeClr val="tx1"/>
                </a:solidFill>
              </a:rPr>
              <a:t>memoization</a:t>
            </a:r>
            <a:r>
              <a:rPr lang="en-GB" sz="2800" i="1" dirty="0">
                <a:solidFill>
                  <a:schemeClr val="tx1"/>
                </a:solidFill>
              </a:rPr>
              <a:t>, for loop, or… Something else?)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b="1" dirty="0"/>
              <a:t>Difficult challenge: </a:t>
            </a:r>
            <a:r>
              <a:rPr lang="en-GB" dirty="0"/>
              <a:t>In the Extra Challenge folder of today’s lecture, an extra “difficult” challenge for you to try.</a:t>
            </a:r>
            <a:endParaRPr lang="en-GB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4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60031-DBAD-896C-3D8D-EA518AC74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C169-6328-200D-29BB-29DB35259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Finished everything and looking for</a:t>
            </a:r>
            <a:br>
              <a:rPr lang="en-GB" dirty="0"/>
            </a:br>
            <a:r>
              <a:rPr lang="en-GB" dirty="0"/>
              <a:t>a real challenge? (Finish the rest first!)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079374-55B5-5199-CE44-DAD9113FF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GB" b="1" dirty="0"/>
              <a:t>Easy challenge: </a:t>
            </a:r>
            <a:r>
              <a:rPr lang="en-GB" sz="2800" dirty="0">
                <a:solidFill>
                  <a:schemeClr val="tx1"/>
                </a:solidFill>
              </a:rPr>
              <a:t>What is, in fact, the fastest way to calculate the n-</a:t>
            </a:r>
            <a:r>
              <a:rPr lang="en-GB" sz="2800" dirty="0" err="1">
                <a:solidFill>
                  <a:schemeClr val="tx1"/>
                </a:solidFill>
              </a:rPr>
              <a:t>th</a:t>
            </a:r>
            <a:r>
              <a:rPr lang="en-GB" sz="2800" dirty="0">
                <a:solidFill>
                  <a:schemeClr val="tx1"/>
                </a:solidFill>
              </a:rPr>
              <a:t> Fibonacci number?</a:t>
            </a:r>
            <a:br>
              <a:rPr lang="en-GB" sz="2800" dirty="0">
                <a:solidFill>
                  <a:schemeClr val="tx1"/>
                </a:solidFill>
              </a:rPr>
            </a:br>
            <a:r>
              <a:rPr lang="en-GB" sz="2800" i="1" dirty="0">
                <a:solidFill>
                  <a:schemeClr val="tx1"/>
                </a:solidFill>
              </a:rPr>
              <a:t>(Recursion, Recursion with </a:t>
            </a:r>
            <a:r>
              <a:rPr lang="en-GB" sz="2800" i="1" dirty="0" err="1">
                <a:solidFill>
                  <a:schemeClr val="tx1"/>
                </a:solidFill>
              </a:rPr>
              <a:t>memoization</a:t>
            </a:r>
            <a:r>
              <a:rPr lang="en-GB" sz="2800" i="1" dirty="0">
                <a:solidFill>
                  <a:schemeClr val="tx1"/>
                </a:solidFill>
              </a:rPr>
              <a:t>, for loop, or… Something else?)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r>
              <a:rPr lang="en-GB" b="1" dirty="0"/>
              <a:t>Difficult challenge: </a:t>
            </a:r>
            <a:r>
              <a:rPr lang="en-GB" dirty="0"/>
              <a:t>In the Extra Challenge folder of today’s lecture, an extra “difficult” challenge for you to try.</a:t>
            </a:r>
            <a:endParaRPr lang="en-GB" sz="2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2C878-F072-504B-BB50-FF21FB23A1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6227"/>
            <a:ext cx="12192000" cy="403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20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A21B9-F1EE-418E-9339-70DDE242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Recursion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3DDCB99-CDD6-45A0-A400-219545C79D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factorial function </a:t>
                </a:r>
                <a:r>
                  <a:rPr lang="en-US" dirty="0"/>
                  <a:t>with value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(denoted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r>
                  <a:rPr lang="en-US" dirty="0"/>
                  <a:t>) can be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!=1×2×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Following this definition, we could compute the value of the factorial using a simple </a:t>
                </a:r>
                <a:r>
                  <a:rPr lang="en-GB" b="1" dirty="0">
                    <a:solidFill>
                      <a:srgbClr val="00B050"/>
                    </a:solidFill>
                  </a:rPr>
                  <a:t>for</a:t>
                </a:r>
                <a:r>
                  <a:rPr lang="en-GB" dirty="0"/>
                  <a:t> loop.</a:t>
                </a:r>
              </a:p>
              <a:p>
                <a:endParaRPr lang="en-GB" dirty="0"/>
              </a:p>
              <a:p>
                <a:r>
                  <a:rPr lang="en-GB" dirty="0"/>
                  <a:t>And that would work just fine.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3DDCB99-CDD6-45A0-A400-219545C79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471" t="-19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12C36375-AF2C-4C8E-9A61-0EE32BA87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98" t="24411" r="31218" b="39282"/>
          <a:stretch/>
        </p:blipFill>
        <p:spPr>
          <a:xfrm>
            <a:off x="6385167" y="230189"/>
            <a:ext cx="5731949" cy="626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9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A21B9-F1EE-418E-9339-70DDE242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Recursion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3DDCB99-CDD6-45A0-A400-219545C79D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But we could also use the recursive definition for the factorial function,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!=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And it works as well, without any </a:t>
                </a:r>
                <a:r>
                  <a:rPr lang="en-GB" b="1" dirty="0">
                    <a:solidFill>
                      <a:srgbClr val="00B050"/>
                    </a:solidFill>
                  </a:rPr>
                  <a:t>for</a:t>
                </a:r>
                <a:r>
                  <a:rPr lang="en-GB" dirty="0"/>
                  <a:t> loop!</a:t>
                </a:r>
              </a:p>
              <a:p>
                <a:r>
                  <a:rPr lang="en-GB" dirty="0"/>
                  <a:t>(Some people would even argue that this second function is in fact simpler!)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3DDCB99-CDD6-45A0-A400-219545C79D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471" t="-1985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B8901557-2251-4C9C-BEDD-FFF241B845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4" t="38564" r="27243" b="23692"/>
          <a:stretch/>
        </p:blipFill>
        <p:spPr>
          <a:xfrm>
            <a:off x="6228862" y="1259467"/>
            <a:ext cx="5872727" cy="480258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F9FD4ED-4E3D-42CB-8CEC-8FB2E2DAA3B3}"/>
              </a:ext>
            </a:extLst>
          </p:cNvPr>
          <p:cNvSpPr/>
          <p:nvPr/>
        </p:nvSpPr>
        <p:spPr>
          <a:xfrm rot="16200000">
            <a:off x="9948986" y="292319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36335C8-F72D-406C-8AEC-B85308C949A5}"/>
              </a:ext>
            </a:extLst>
          </p:cNvPr>
          <p:cNvSpPr/>
          <p:nvPr/>
        </p:nvSpPr>
        <p:spPr>
          <a:xfrm rot="5400000">
            <a:off x="7733326" y="682930"/>
            <a:ext cx="937846" cy="427281"/>
          </a:xfrm>
          <a:prstGeom prst="rightArrow">
            <a:avLst/>
          </a:prstGeom>
          <a:solidFill>
            <a:srgbClr val="00B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65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2F246-C3E7-735A-9FCD-57C2696CF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0AD2A8-4597-98A1-484C-E4DDBBFB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Recursion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E7D3204-F1FB-86DB-C1D0-675744DEC5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But we could also use the recursive definition for the factorial function,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!= 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r>
                                      <a:rPr lang="en-US" i="1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!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&gt;1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 recursive function should have:</a:t>
                </a:r>
              </a:p>
              <a:p>
                <a:r>
                  <a:rPr lang="en-GB" dirty="0"/>
                  <a:t>A </a:t>
                </a:r>
                <a:r>
                  <a:rPr lang="en-GB" b="1" dirty="0">
                    <a:solidFill>
                      <a:schemeClr val="accent2"/>
                    </a:solidFill>
                  </a:rPr>
                  <a:t>base case</a:t>
                </a:r>
                <a:r>
                  <a:rPr lang="en-GB" dirty="0"/>
                  <a:t>, here </a:t>
                </a:r>
                <a:r>
                  <a:rPr lang="en-GB" b="1" dirty="0">
                    <a:solidFill>
                      <a:schemeClr val="accent2"/>
                    </a:solidFill>
                  </a:rPr>
                  <a:t>n = 1</a:t>
                </a:r>
                <a:r>
                  <a:rPr lang="en-GB" dirty="0"/>
                  <a:t>, which leads to a direct result and allows the recursion to stop.</a:t>
                </a:r>
              </a:p>
              <a:p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70C0"/>
                    </a:solidFill>
                  </a:rPr>
                  <a:t>recursive case </a:t>
                </a:r>
                <a:r>
                  <a:rPr lang="en-GB" dirty="0"/>
                  <a:t>that allows for the recursion to happen.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E7D3204-F1FB-86DB-C1D0-675744DEC5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6"/>
              </a:xfrm>
              <a:blipFill>
                <a:blip r:embed="rId2"/>
                <a:stretch>
                  <a:fillRect l="-2471" t="-1937" b="-13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8580E6D-83B0-E33F-874E-A637D8DFE6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4" t="38564" r="27243" b="23692"/>
          <a:stretch/>
        </p:blipFill>
        <p:spPr>
          <a:xfrm>
            <a:off x="6228862" y="1259467"/>
            <a:ext cx="5872727" cy="480258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6A8C9C-320A-51C5-3D82-F2D54CE094D6}"/>
              </a:ext>
            </a:extLst>
          </p:cNvPr>
          <p:cNvSpPr/>
          <p:nvPr/>
        </p:nvSpPr>
        <p:spPr>
          <a:xfrm>
            <a:off x="7109459" y="1633947"/>
            <a:ext cx="2524397" cy="46699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FF8A1-6499-6D26-88C2-972B6D926689}"/>
              </a:ext>
            </a:extLst>
          </p:cNvPr>
          <p:cNvSpPr/>
          <p:nvPr/>
        </p:nvSpPr>
        <p:spPr>
          <a:xfrm>
            <a:off x="7253151" y="2177143"/>
            <a:ext cx="4735286" cy="466998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924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A21B9-F1EE-418E-9339-70DDE242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Recursion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DCB99-CDD6-45A0-A400-219545C79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What happens in practice? Multiple </a:t>
            </a:r>
            <a:r>
              <a:rPr lang="en-GB" b="1" dirty="0"/>
              <a:t>concurrent runs </a:t>
            </a:r>
            <a:r>
              <a:rPr lang="en-GB" dirty="0"/>
              <a:t>of a function.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D8923E-9BAF-495B-AC7E-8A31EF9322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3" t="27487" r="14488" b="23487"/>
          <a:stretch/>
        </p:blipFill>
        <p:spPr>
          <a:xfrm>
            <a:off x="2101462" y="2475169"/>
            <a:ext cx="7667689" cy="432211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0D990E6-D425-4D35-8497-14BD671C3744}"/>
              </a:ext>
            </a:extLst>
          </p:cNvPr>
          <p:cNvSpPr/>
          <p:nvPr/>
        </p:nvSpPr>
        <p:spPr>
          <a:xfrm>
            <a:off x="1250462" y="2602765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68AA01E-E4A1-4DAF-9516-9244BB14AAE0}"/>
              </a:ext>
            </a:extLst>
          </p:cNvPr>
          <p:cNvSpPr/>
          <p:nvPr/>
        </p:nvSpPr>
        <p:spPr>
          <a:xfrm>
            <a:off x="1250462" y="344250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58E1ECF-F240-4FEF-B78E-87721313AA35}"/>
              </a:ext>
            </a:extLst>
          </p:cNvPr>
          <p:cNvSpPr/>
          <p:nvPr/>
        </p:nvSpPr>
        <p:spPr>
          <a:xfrm>
            <a:off x="1058985" y="584461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3654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A21B9-F1EE-418E-9339-70DDE242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Recursion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DCB99-CDD6-45A0-A400-219545C79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happens in practice? Multiple </a:t>
            </a:r>
            <a:r>
              <a:rPr lang="en-GB" b="1" dirty="0"/>
              <a:t>concurrent runs </a:t>
            </a:r>
            <a:r>
              <a:rPr lang="en-GB" dirty="0"/>
              <a:t>of a function.</a:t>
            </a:r>
          </a:p>
        </p:txBody>
      </p:sp>
      <p:pic>
        <p:nvPicPr>
          <p:cNvPr id="6" name="Picture 5" descr="A computer screen shot of a computer program&#10;&#10;Description automatically generated">
            <a:extLst>
              <a:ext uri="{FF2B5EF4-FFF2-40B4-BE49-F238E27FC236}">
                <a16:creationId xmlns:a16="http://schemas.microsoft.com/office/drawing/2014/main" id="{CE85BC94-C36B-DF81-8ADB-E45D6896C0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D59923-D419-84CE-1F38-AE92CF37B0C3}"/>
              </a:ext>
            </a:extLst>
          </p:cNvPr>
          <p:cNvSpPr txBox="1"/>
          <p:nvPr/>
        </p:nvSpPr>
        <p:spPr>
          <a:xfrm>
            <a:off x="963561" y="4581832"/>
            <a:ext cx="2654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Forward pass for the recursion</a:t>
            </a:r>
          </a:p>
        </p:txBody>
      </p:sp>
    </p:spTree>
    <p:extLst>
      <p:ext uri="{BB962C8B-B14F-4D97-AF65-F5344CB8AC3E}">
        <p14:creationId xmlns:p14="http://schemas.microsoft.com/office/powerpoint/2010/main" val="1235522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6A21B9-F1EE-418E-9339-70DDE242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Recursion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DDCB99-CDD6-45A0-A400-219545C79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What happens in practice? Multiple </a:t>
            </a:r>
            <a:r>
              <a:rPr lang="en-GB" b="1" dirty="0"/>
              <a:t>concurrent runs </a:t>
            </a:r>
            <a:r>
              <a:rPr lang="en-GB" dirty="0"/>
              <a:t>of a function.</a:t>
            </a:r>
          </a:p>
        </p:txBody>
      </p:sp>
      <p:pic>
        <p:nvPicPr>
          <p:cNvPr id="3" name="Picture 2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052CCDC2-49F1-E628-3F36-FE47621A4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16854B-3C1D-ABAF-6111-83C7DA417825}"/>
              </a:ext>
            </a:extLst>
          </p:cNvPr>
          <p:cNvSpPr txBox="1"/>
          <p:nvPr/>
        </p:nvSpPr>
        <p:spPr>
          <a:xfrm>
            <a:off x="9399639" y="73799"/>
            <a:ext cx="26547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Backward pass for the recursion</a:t>
            </a:r>
          </a:p>
        </p:txBody>
      </p:sp>
    </p:spTree>
    <p:extLst>
      <p:ext uri="{BB962C8B-B14F-4D97-AF65-F5344CB8AC3E}">
        <p14:creationId xmlns:p14="http://schemas.microsoft.com/office/powerpoint/2010/main" val="42127021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4.0.5919"/>
  <p:tag name="SLIDO_PRESENTATION_ID" val="22ddb2ee-6e70-4973-afca-3da97fe78079"/>
  <p:tag name="SLIDO_EVENT_UUID" val="f785c678-de69-4a42-835a-26e0330f4697"/>
  <p:tag name="SLIDO_EVENT_SECTION_UUID" val="a653c0d8-43a4-4147-8de7-99fa0602f76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E2Njl9"/>
  <p:tag name="SLIDO_TYPE" val="SlidoPoll"/>
  <p:tag name="SLIDO_POLL_UUID" val="406dadb5-27eb-4f90-b02f-13a77014ef40"/>
  <p:tag name="SLIDO_POLL_QUESTION_UUID" val="b1c5dda5-1186-4870-88fa-4bd115ddd9cd"/>
  <p:tag name="SLIDO_TIMELINE" val="W3sicG9sbFF1ZXN0aW9uVXVpZCI6ImIxYzVkZGE1LTExODYtNDg3MC04OGZhLTRiZDExNWRkZDljZCIsInNob3dSZXN1bHRzIjpmYWxzZSwic2hvd0NvcnJlY3RBbnN3ZXJzIjpmYWxzZSwidm90aW5nTG9ja2VkIjpmYWxzZX0seyJwb2xsUXVlc3Rpb25VdWlkIjoiYjFjNWRkYTUtMTE4Ni00ODcwLTg4ZmEtNGJkMTE1ZGRkOWNkIiwic2hvd1Jlc3VsdHMiOnRydWUsInNob3dDb3JyZWN0QW5zd2VycyI6ZmFsc2UsInZvdGluZ0xvY2tlZCI6dHJ1ZX0seyJwb2xsUXVlc3Rpb25VdWlkIjoiYjFjNWRkYTUtMTE4Ni00ODcwLTg4ZmEtNGJkMTE1ZGRkOWNkIiwic2hvd1Jlc3VsdHMiOnRydWUsInNob3dDb3JyZWN0QW5zd2VycyI6dHJ1ZSwidm90aW5nTG9ja2VkIjp0cnVlfV0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E0ODF9"/>
  <p:tag name="SLIDO_TYPE" val="SlidoPoll"/>
  <p:tag name="SLIDO_POLL_UUID" val="406dadb5-27eb-4f90-b02f-13a77014ef40"/>
  <p:tag name="SLIDO_POLL_QUESTION_UUID" val="91794b94-2ba3-483e-9919-4dbe4dccd6d9"/>
  <p:tag name="SLIDO_TIMELINE" val="W3sic2NyZWVuIjoiUXVpekpvaW5pbmciLCJzaG93UmVzdWx0cyI6ZmFsc2UsInNob3dDb3JyZWN0QW5zd2VycyI6ZmFsc2UsInZvdGluZ0xvY2tlZCI6ZmFsc2V9LHsicG9sbFF1ZXN0aW9uVXVpZCI6IjkxNzk0Yjk0LTJiYTMtNDgzZS05OTE5LTRkYmU0ZGNjZDZkOSIsInNob3dSZXN1bHRzIjpmYWxzZSwic2hvd0NvcnJlY3RBbnN3ZXJzIjpmYWxzZSwidm90aW5nTG9ja2VkIjpmYWxzZX0seyJwb2xsUXVlc3Rpb25VdWlkIjoiOTE3OTRiOTQtMmJhMy00ODNlLTk5MTktNGRiZTRkY2NkNmQ5Iiwic2hvd1Jlc3VsdHMiOnRydWUsInNob3dDb3JyZWN0QW5zd2VycyI6ZmFsc2UsInZvdGluZ0xvY2tlZCI6dHJ1ZX0seyJwb2xsUXVlc3Rpb25VdWlkIjoiOTE3OTRiOTQtMmJhMy00ODNlLTk5MTktNGRiZTRkY2NkNmQ5Iiwic2hvd1Jlc3VsdHMiOnRydWUsInNob3dDb3JyZWN0QW5zd2VycyI6dHJ1ZSwidm90aW5nTG9ja2VkIjp0cnV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E3MjB9"/>
  <p:tag name="SLIDO_TYPE" val="SlidoPoll"/>
  <p:tag name="SLIDO_POLL_UUID" val="406dadb5-27eb-4f90-b02f-13a77014ef40"/>
  <p:tag name="SLIDO_POLL_QUESTION_UUID" val="12b66d41-508f-4371-962d-06995e74b1ec"/>
  <p:tag name="SLIDO_TIMELINE" val="W3sicG9sbFF1ZXN0aW9uVXVpZCI6IjEyYjY2ZDQxLTUwOGYtNDM3MS05NjJkLTA2OTk1ZTc0YjFlYyIsInNob3dSZXN1bHRzIjpmYWxzZSwic2hvd0NvcnJlY3RBbnN3ZXJzIjpmYWxzZSwidm90aW5nTG9ja2VkIjpmYWxzZX0seyJwb2xsUXVlc3Rpb25VdWlkIjoiMTJiNjZkNDEtNTA4Zi00MzcxLTk2MmQtMDY5OTVlNzRiMWVjIiwic2hvd1Jlc3VsdHMiOnRydWUsInNob3dDb3JyZWN0QW5zd2VycyI6ZmFsc2UsInZvdGluZ0xvY2tlZCI6dHJ1ZX0seyJwb2xsUXVlc3Rpb25VdWlkIjoiMTJiNjZkNDEtNTA4Zi00MzcxLTk2MmQtMDY5OTVlNzRiMWVjIiwic2hvd1Jlc3VsdHMiOnRydWUsInNob3dDb3JyZWN0QW5zd2VycyI6dHJ1ZSwidm90aW5nTG9ja2VkIjp0cnVlfV0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E4MzR9"/>
  <p:tag name="SLIDO_TYPE" val="SlidoPoll"/>
  <p:tag name="SLIDO_POLL_UUID" val="406dadb5-27eb-4f90-b02f-13a77014ef40"/>
  <p:tag name="SLIDO_POLL_QUESTION_UUID" val="e10c39f3-8860-4561-899b-c95b980b5b17"/>
  <p:tag name="SLIDO_TIMELINE" val="W3sicG9sbFF1ZXN0aW9uVXVpZCI6ImUxMGMzOWYzLTg4NjAtNDU2MS04OTliLWM5NWI5ODBiNWIxNyIsInNob3dSZXN1bHRzIjpmYWxzZSwic2hvd0NvcnJlY3RBbnN3ZXJzIjpmYWxzZSwidm90aW5nTG9ja2VkIjpmYWxzZX0seyJwb2xsUXVlc3Rpb25VdWlkIjoiZTEwYzM5ZjMtODg2MC00NTYxLTg5OWItYzk1Yjk4MGI1YjE3Iiwic2hvd1Jlc3VsdHMiOnRydWUsInNob3dDb3JyZWN0QW5zd2VycyI6ZmFsc2UsInZvdGluZ0xvY2tlZCI6dHJ1ZX0seyJwb2xsUXVlc3Rpb25VdWlkIjoiZTEwYzM5ZjMtODg2MC00NTYxLTg5OWItYzk1Yjk4MGI1YjE3Iiwic2hvd1Jlc3VsdHMiOnRydWUsInNob3dDb3JyZWN0QW5zd2VycyI6dHJ1ZSwidm90aW5nTG9ja2VkIjp0cnVlfSx7InNjcmVlbiI6IlF1aXpMZWFkZXJib2FyZCIsInBvbGxRdWVzdGlvblV1aWQiOiJlMTBjMzlmMy04ODYwLTQ1NjEtODk5Yi1jOTViOTgwYjViMTciLCJzaG93UmVzdWx0cyI6dHJ1ZSwic2hvd0NvcnJlY3RBbnN3ZXJzIjp0cnVlLCJ2b3RpbmdMb2NrZWQiOnRydWV9XQ=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E1OTB9"/>
  <p:tag name="SLIDO_TYPE" val="SlidoPoll"/>
  <p:tag name="SLIDO_POLL_UUID" val="406dadb5-27eb-4f90-b02f-13a77014ef40"/>
  <p:tag name="SLIDO_POLL_QUESTION_UUID" val="29824a2b-d0f0-4f1b-9d2f-b73b78d64008"/>
  <p:tag name="SLIDO_TIMELINE" val="W3sicG9sbFF1ZXN0aW9uVXVpZCI6IjI5ODI0YTJiLWQwZjAtNGYxYi05ZDJmLWI3M2I3OGQ2NDAwOCIsInNob3dSZXN1bHRzIjpmYWxzZSwic2hvd0NvcnJlY3RBbnN3ZXJzIjpmYWxzZSwidm90aW5nTG9ja2VkIjpmYWxzZX0seyJwb2xsUXVlc3Rpb25VdWlkIjoiMjk4MjRhMmItZDBmMC00ZjFiLTlkMmYtYjczYjc4ZDY0MDA4Iiwic2hvd1Jlc3VsdHMiOnRydWUsInNob3dDb3JyZWN0QW5zd2VycyI6ZmFsc2UsInZvdGluZ0xvY2tlZCI6dHJ1ZX0seyJwb2xsUXVlc3Rpb25VdWlkIjoiMjk4MjRhMmItZDBmMC00ZjFiLTlkMmYtYjczYjc4ZDY0MDA4Iiwic2hvd1Jlc3VsdHMiOnRydWUsInNob3dDb3JyZWN0QW5zd2VycyI6dHJ1ZSwidm90aW5nTG9ja2VkIjp0cnVlfV0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1909</Words>
  <Application>Microsoft Office PowerPoint</Application>
  <PresentationFormat>Widescreen</PresentationFormat>
  <Paragraphs>156</Paragraphs>
  <Slides>32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A gamified introduction to Python Programming  Lecture 9 About recursion and decorators</vt:lpstr>
      <vt:lpstr>Outline (Chapter 9)</vt:lpstr>
      <vt:lpstr>Recursion: definition</vt:lpstr>
      <vt:lpstr>Recursion vs. for loop</vt:lpstr>
      <vt:lpstr>Recursion vs. for loop</vt:lpstr>
      <vt:lpstr>Recursion vs. for loop</vt:lpstr>
      <vt:lpstr>Recursion vs. for loop</vt:lpstr>
      <vt:lpstr>Recursion vs. for loop</vt:lpstr>
      <vt:lpstr>Recursion vs. for loop</vt:lpstr>
      <vt:lpstr>Recursion vs. for loop</vt:lpstr>
      <vt:lpstr>Practice activities: recursion vs. for loops</vt:lpstr>
      <vt:lpstr>Practice activities: recursion vs. for loops</vt:lpstr>
      <vt:lpstr>Some typical mistakes with recursion</vt:lpstr>
      <vt:lpstr>Completely out-of-scope </vt:lpstr>
      <vt:lpstr>What makes a good function?</vt:lpstr>
      <vt:lpstr>iPython Magic Commands</vt:lpstr>
      <vt:lpstr>PowerPoint Presentation</vt:lpstr>
      <vt:lpstr>Which Fibonacci design was the best then?</vt:lpstr>
      <vt:lpstr>Which Fibonacci design was the best then?</vt:lpstr>
      <vt:lpstr>The LRU cache decorator (Memoization)</vt:lpstr>
      <vt:lpstr>The LRU cache decorator (Memoization)</vt:lpstr>
      <vt:lpstr>LRU cache makes the recursion much faster!</vt:lpstr>
      <vt:lpstr>A quick word about decorators</vt:lpstr>
      <vt:lpstr>A quick word about decorators</vt:lpstr>
      <vt:lpstr>Using decorators to measure the time taken by your function runs!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Just a few additional questions (For those looking for a challenge)</vt:lpstr>
      <vt:lpstr>Finished everything and looking for a real challenge? (Finish the rest first!)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W3S1 extra practice</dc:title>
  <dc:creator>Matthieu DE MARI</dc:creator>
  <cp:lastModifiedBy>Matthieu De Mari</cp:lastModifiedBy>
  <cp:revision>18</cp:revision>
  <dcterms:created xsi:type="dcterms:W3CDTF">2020-07-15T07:56:41Z</dcterms:created>
  <dcterms:modified xsi:type="dcterms:W3CDTF">2025-03-26T03:47:10Z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2023-07-31T06:30:52Z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f46a7ed8-5551-4b44-a197-e9baa074db31</vt:lpwstr>
  </property>
  <property fmtid="{D5CDD505-2E9C-101B-9397-08002B2CF9AE}" pid="8" name="MSIP_Label_be298231-ee28-4c9e-9ffa-238d0040efda_ContentBits">
    <vt:lpwstr>0</vt:lpwstr>
  </property>
</Properties>
</file>